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c706c2c81b_0_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c706c2c81b_0_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c706c2c81b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c706c2c81b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c706c2c81b_0_8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c706c2c81b_0_8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c706c2c81b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c706c2c81b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c706c2c81b_0_7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c706c2c81b_0_7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c7057eb7a5_5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c7057eb7a5_5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c7057eb7a5_19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c7057eb7a5_19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c706c2c81b_0_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c706c2c81b_0_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c7057eb7a5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c7057eb7a5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c7057eb7a5_1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c7057eb7a5_1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c7057eb7a5_1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c7057eb7a5_1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22940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kapt0shka.github.io/SE-practice-template/"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upport.google.com/docs?p=live_pointer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1840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ru" sz="3000">
                <a:latin typeface="Arial"/>
                <a:ea typeface="Arial"/>
                <a:cs typeface="Arial"/>
                <a:sym typeface="Arial"/>
              </a:rPr>
              <a:t>Проект: «Браузерна гра у стилі кіберпанку‎»</a:t>
            </a:r>
            <a:endParaRPr/>
          </a:p>
        </p:txBody>
      </p:sp>
      <p:sp>
        <p:nvSpPr>
          <p:cNvPr id="135" name="Google Shape;135;p13"/>
          <p:cNvSpPr txBox="1"/>
          <p:nvPr>
            <p:ph idx="1" type="subTitle"/>
          </p:nvPr>
        </p:nvSpPr>
        <p:spPr>
          <a:xfrm>
            <a:off x="3537150" y="2796775"/>
            <a:ext cx="5562300" cy="1945800"/>
          </a:xfrm>
          <a:prstGeom prst="rect">
            <a:avLst/>
          </a:prstGeom>
        </p:spPr>
        <p:txBody>
          <a:bodyPr anchorCtr="0" anchor="t" bIns="91425" lIns="91425" spcFirstLastPara="1" rIns="91425" wrap="square" tIns="91425">
            <a:noAutofit/>
          </a:bodyPr>
          <a:lstStyle/>
          <a:p>
            <a:pPr indent="0" lvl="0" marL="0" rtl="0" algn="just">
              <a:lnSpc>
                <a:spcPct val="115000"/>
              </a:lnSpc>
              <a:spcBef>
                <a:spcPts val="500"/>
              </a:spcBef>
              <a:spcAft>
                <a:spcPts val="0"/>
              </a:spcAft>
              <a:buNone/>
            </a:pPr>
            <a:r>
              <a:rPr b="1" lang="ru" sz="1500">
                <a:latin typeface="Arial"/>
                <a:ea typeface="Arial"/>
                <a:cs typeface="Arial"/>
                <a:sym typeface="Arial"/>
              </a:rPr>
              <a:t>Назва гри: «Цифрова агонія»</a:t>
            </a:r>
            <a:endParaRPr b="1" sz="1500">
              <a:latin typeface="Arial"/>
              <a:ea typeface="Arial"/>
              <a:cs typeface="Arial"/>
              <a:sym typeface="Arial"/>
            </a:endParaRPr>
          </a:p>
          <a:p>
            <a:pPr indent="0" lvl="0" marL="0" rtl="0" algn="just">
              <a:lnSpc>
                <a:spcPct val="115000"/>
              </a:lnSpc>
              <a:spcBef>
                <a:spcPts val="600"/>
              </a:spcBef>
              <a:spcAft>
                <a:spcPts val="0"/>
              </a:spcAft>
              <a:buNone/>
            </a:pPr>
            <a:r>
              <a:rPr b="1" lang="ru" sz="1500">
                <a:latin typeface="Arial"/>
                <a:ea typeface="Arial"/>
                <a:cs typeface="Arial"/>
                <a:sym typeface="Arial"/>
              </a:rPr>
              <a:t>Команда: «Одинадцять друзів Оушена»</a:t>
            </a:r>
            <a:endParaRPr b="1" sz="1500">
              <a:latin typeface="Arial"/>
              <a:ea typeface="Arial"/>
              <a:cs typeface="Arial"/>
              <a:sym typeface="Arial"/>
            </a:endParaRPr>
          </a:p>
          <a:p>
            <a:pPr indent="0" lvl="0" marL="0" rtl="0" algn="just">
              <a:lnSpc>
                <a:spcPct val="115000"/>
              </a:lnSpc>
              <a:spcBef>
                <a:spcPts val="600"/>
              </a:spcBef>
              <a:spcAft>
                <a:spcPts val="0"/>
              </a:spcAft>
              <a:buNone/>
            </a:pPr>
            <a:r>
              <a:t/>
            </a:r>
            <a:endParaRPr b="1" sz="1500">
              <a:latin typeface="Arial"/>
              <a:ea typeface="Arial"/>
              <a:cs typeface="Arial"/>
              <a:sym typeface="Arial"/>
            </a:endParaRPr>
          </a:p>
          <a:p>
            <a:pPr indent="0" lvl="0" marL="0" rtl="0" algn="l">
              <a:lnSpc>
                <a:spcPct val="115000"/>
              </a:lnSpc>
              <a:spcBef>
                <a:spcPts val="600"/>
              </a:spcBef>
              <a:spcAft>
                <a:spcPts val="0"/>
              </a:spcAft>
              <a:buNone/>
            </a:pPr>
            <a:r>
              <a:rPr b="1" lang="ru" sz="1500">
                <a:latin typeface="Arial"/>
                <a:ea typeface="Arial"/>
                <a:cs typeface="Arial"/>
                <a:sym typeface="Arial"/>
              </a:rPr>
              <a:t>Проект розроблено для студентської практики "Технології розробки програмного забезпечення" здобувачами освіти 34 групи</a:t>
            </a:r>
            <a:endParaRPr b="1" sz="1500">
              <a:latin typeface="Arial"/>
              <a:ea typeface="Arial"/>
              <a:cs typeface="Arial"/>
              <a:sym typeface="Arial"/>
            </a:endParaRPr>
          </a:p>
          <a:p>
            <a:pPr indent="0" lvl="0" marL="0" rtl="0" algn="just">
              <a:lnSpc>
                <a:spcPct val="115000"/>
              </a:lnSpc>
              <a:spcBef>
                <a:spcPts val="600"/>
              </a:spcBef>
              <a:spcAft>
                <a:spcPts val="0"/>
              </a:spcAft>
              <a:buNone/>
            </a:pPr>
            <a:r>
              <a:t/>
            </a:r>
            <a:endParaRPr b="1" sz="1500">
              <a:latin typeface="Arial"/>
              <a:ea typeface="Arial"/>
              <a:cs typeface="Arial"/>
              <a:sym typeface="Arial"/>
            </a:endParaRPr>
          </a:p>
          <a:p>
            <a:pPr indent="0" lvl="0" marL="0" rtl="0" algn="just">
              <a:spcBef>
                <a:spcPts val="600"/>
              </a:spcBef>
              <a:spcAft>
                <a:spcPts val="0"/>
              </a:spcAft>
              <a:buNone/>
            </a:pPr>
            <a:r>
              <a:t/>
            </a:r>
            <a:endParaRPr b="1"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2"/>
          <p:cNvSpPr txBox="1"/>
          <p:nvPr>
            <p:ph type="title"/>
          </p:nvPr>
        </p:nvSpPr>
        <p:spPr>
          <a:xfrm>
            <a:off x="1229425" y="5055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Демо</a:t>
            </a:r>
            <a:endParaRPr b="1" sz="3000">
              <a:latin typeface="Arial"/>
              <a:ea typeface="Arial"/>
              <a:cs typeface="Arial"/>
              <a:sym typeface="Arial"/>
            </a:endParaRPr>
          </a:p>
        </p:txBody>
      </p:sp>
      <p:pic>
        <p:nvPicPr>
          <p:cNvPr id="193" name="Google Shape;193;p22"/>
          <p:cNvPicPr preferRelativeResize="0"/>
          <p:nvPr/>
        </p:nvPicPr>
        <p:blipFill>
          <a:blip r:embed="rId3">
            <a:alphaModFix/>
          </a:blip>
          <a:stretch>
            <a:fillRect/>
          </a:stretch>
        </p:blipFill>
        <p:spPr>
          <a:xfrm>
            <a:off x="1434450" y="1503550"/>
            <a:ext cx="2914676" cy="1650624"/>
          </a:xfrm>
          <a:prstGeom prst="rect">
            <a:avLst/>
          </a:prstGeom>
          <a:noFill/>
          <a:ln>
            <a:noFill/>
          </a:ln>
        </p:spPr>
      </p:pic>
      <p:pic>
        <p:nvPicPr>
          <p:cNvPr id="194" name="Google Shape;194;p22"/>
          <p:cNvPicPr preferRelativeResize="0"/>
          <p:nvPr/>
        </p:nvPicPr>
        <p:blipFill>
          <a:blip r:embed="rId4">
            <a:alphaModFix/>
          </a:blip>
          <a:stretch>
            <a:fillRect/>
          </a:stretch>
        </p:blipFill>
        <p:spPr>
          <a:xfrm>
            <a:off x="5155301" y="1502665"/>
            <a:ext cx="2951012" cy="1652401"/>
          </a:xfrm>
          <a:prstGeom prst="rect">
            <a:avLst/>
          </a:prstGeom>
          <a:noFill/>
          <a:ln>
            <a:noFill/>
          </a:ln>
        </p:spPr>
      </p:pic>
      <p:pic>
        <p:nvPicPr>
          <p:cNvPr id="195" name="Google Shape;195;p22"/>
          <p:cNvPicPr preferRelativeResize="0"/>
          <p:nvPr/>
        </p:nvPicPr>
        <p:blipFill>
          <a:blip r:embed="rId5">
            <a:alphaModFix/>
          </a:blip>
          <a:stretch>
            <a:fillRect/>
          </a:stretch>
        </p:blipFill>
        <p:spPr>
          <a:xfrm>
            <a:off x="1412900" y="3349875"/>
            <a:ext cx="2936218" cy="1652400"/>
          </a:xfrm>
          <a:prstGeom prst="rect">
            <a:avLst/>
          </a:prstGeom>
          <a:noFill/>
          <a:ln>
            <a:noFill/>
          </a:ln>
        </p:spPr>
      </p:pic>
      <p:pic>
        <p:nvPicPr>
          <p:cNvPr id="196" name="Google Shape;196;p22"/>
          <p:cNvPicPr preferRelativeResize="0"/>
          <p:nvPr/>
        </p:nvPicPr>
        <p:blipFill>
          <a:blip r:embed="rId6">
            <a:alphaModFix/>
          </a:blip>
          <a:stretch>
            <a:fillRect/>
          </a:stretch>
        </p:blipFill>
        <p:spPr>
          <a:xfrm>
            <a:off x="5162700" y="3349900"/>
            <a:ext cx="2936218" cy="1652400"/>
          </a:xfrm>
          <a:prstGeom prst="rect">
            <a:avLst/>
          </a:prstGeom>
          <a:noFill/>
          <a:ln>
            <a:noFill/>
          </a:ln>
        </p:spPr>
      </p:pic>
      <p:sp>
        <p:nvSpPr>
          <p:cNvPr id="197" name="Google Shape;197;p22"/>
          <p:cNvSpPr txBox="1"/>
          <p:nvPr/>
        </p:nvSpPr>
        <p:spPr>
          <a:xfrm>
            <a:off x="974300" y="1503550"/>
            <a:ext cx="4386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300">
                <a:solidFill>
                  <a:schemeClr val="lt1"/>
                </a:solidFill>
                <a:latin typeface="Lato"/>
                <a:ea typeface="Lato"/>
                <a:cs typeface="Lato"/>
                <a:sym typeface="Lato"/>
              </a:rPr>
              <a:t>1.</a:t>
            </a:r>
            <a:endParaRPr b="1" sz="1300">
              <a:solidFill>
                <a:schemeClr val="lt1"/>
              </a:solidFill>
              <a:latin typeface="Lato"/>
              <a:ea typeface="Lato"/>
              <a:cs typeface="Lato"/>
              <a:sym typeface="Lato"/>
            </a:endParaRPr>
          </a:p>
        </p:txBody>
      </p:sp>
      <p:sp>
        <p:nvSpPr>
          <p:cNvPr id="198" name="Google Shape;198;p22"/>
          <p:cNvSpPr txBox="1"/>
          <p:nvPr/>
        </p:nvSpPr>
        <p:spPr>
          <a:xfrm>
            <a:off x="4724100" y="1503550"/>
            <a:ext cx="4386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300">
                <a:solidFill>
                  <a:schemeClr val="lt1"/>
                </a:solidFill>
                <a:latin typeface="Lato"/>
                <a:ea typeface="Lato"/>
                <a:cs typeface="Lato"/>
                <a:sym typeface="Lato"/>
              </a:rPr>
              <a:t>2</a:t>
            </a:r>
            <a:r>
              <a:rPr b="1" lang="ru" sz="1300">
                <a:solidFill>
                  <a:schemeClr val="lt1"/>
                </a:solidFill>
                <a:latin typeface="Lato"/>
                <a:ea typeface="Lato"/>
                <a:cs typeface="Lato"/>
                <a:sym typeface="Lato"/>
              </a:rPr>
              <a:t>.</a:t>
            </a:r>
            <a:endParaRPr b="1" sz="1300">
              <a:solidFill>
                <a:schemeClr val="lt1"/>
              </a:solidFill>
              <a:latin typeface="Lato"/>
              <a:ea typeface="Lato"/>
              <a:cs typeface="Lato"/>
              <a:sym typeface="Lato"/>
            </a:endParaRPr>
          </a:p>
        </p:txBody>
      </p:sp>
      <p:sp>
        <p:nvSpPr>
          <p:cNvPr id="199" name="Google Shape;199;p22"/>
          <p:cNvSpPr txBox="1"/>
          <p:nvPr/>
        </p:nvSpPr>
        <p:spPr>
          <a:xfrm>
            <a:off x="974300" y="3349875"/>
            <a:ext cx="4386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300">
                <a:solidFill>
                  <a:schemeClr val="lt1"/>
                </a:solidFill>
                <a:latin typeface="Lato"/>
                <a:ea typeface="Lato"/>
                <a:cs typeface="Lato"/>
                <a:sym typeface="Lato"/>
              </a:rPr>
              <a:t>3</a:t>
            </a:r>
            <a:r>
              <a:rPr b="1" lang="ru" sz="1300">
                <a:solidFill>
                  <a:schemeClr val="lt1"/>
                </a:solidFill>
                <a:latin typeface="Lato"/>
                <a:ea typeface="Lato"/>
                <a:cs typeface="Lato"/>
                <a:sym typeface="Lato"/>
              </a:rPr>
              <a:t>.</a:t>
            </a:r>
            <a:endParaRPr b="1" sz="1300">
              <a:solidFill>
                <a:schemeClr val="lt1"/>
              </a:solidFill>
              <a:latin typeface="Lato"/>
              <a:ea typeface="Lato"/>
              <a:cs typeface="Lato"/>
              <a:sym typeface="Lato"/>
            </a:endParaRPr>
          </a:p>
        </p:txBody>
      </p:sp>
      <p:sp>
        <p:nvSpPr>
          <p:cNvPr id="200" name="Google Shape;200;p22"/>
          <p:cNvSpPr txBox="1"/>
          <p:nvPr/>
        </p:nvSpPr>
        <p:spPr>
          <a:xfrm>
            <a:off x="4724100" y="3349900"/>
            <a:ext cx="438600" cy="4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300">
                <a:solidFill>
                  <a:schemeClr val="lt1"/>
                </a:solidFill>
                <a:latin typeface="Lato"/>
                <a:ea typeface="Lato"/>
                <a:cs typeface="Lato"/>
                <a:sym typeface="Lato"/>
              </a:rPr>
              <a:t>4</a:t>
            </a:r>
            <a:r>
              <a:rPr b="1" lang="ru" sz="1300">
                <a:solidFill>
                  <a:schemeClr val="lt1"/>
                </a:solidFill>
                <a:latin typeface="Lato"/>
                <a:ea typeface="Lato"/>
                <a:cs typeface="Lato"/>
                <a:sym typeface="Lato"/>
              </a:rPr>
              <a:t>.</a:t>
            </a:r>
            <a:endParaRPr b="1" sz="1300">
              <a:solidFill>
                <a:schemeClr val="l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3"/>
          <p:cNvSpPr txBox="1"/>
          <p:nvPr>
            <p:ph type="title"/>
          </p:nvPr>
        </p:nvSpPr>
        <p:spPr>
          <a:xfrm>
            <a:off x="684075" y="2094950"/>
            <a:ext cx="52842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ru" sz="3000">
                <a:latin typeface="Arial"/>
                <a:ea typeface="Arial"/>
                <a:cs typeface="Arial"/>
                <a:sym typeface="Arial"/>
              </a:rPr>
              <a:t>Задавайте ваші питання!</a:t>
            </a:r>
            <a:endParaRPr b="1" sz="3000">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4"/>
          <p:cNvSpPr txBox="1"/>
          <p:nvPr>
            <p:ph type="ctrTitle"/>
          </p:nvPr>
        </p:nvSpPr>
        <p:spPr>
          <a:xfrm>
            <a:off x="3537150" y="20895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ru">
                <a:latin typeface="Arial"/>
                <a:ea typeface="Arial"/>
                <a:cs typeface="Arial"/>
                <a:sym typeface="Arial"/>
              </a:rPr>
              <a:t>Дякуємо за увагу!</a:t>
            </a:r>
            <a:endParaRPr b="1">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22940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Про проект</a:t>
            </a:r>
            <a:endParaRPr b="1" sz="3000">
              <a:latin typeface="Arial"/>
              <a:ea typeface="Arial"/>
              <a:cs typeface="Arial"/>
              <a:sym typeface="Arial"/>
            </a:endParaRPr>
          </a:p>
        </p:txBody>
      </p:sp>
      <p:sp>
        <p:nvSpPr>
          <p:cNvPr id="141" name="Google Shape;141;p14"/>
          <p:cNvSpPr txBox="1"/>
          <p:nvPr>
            <p:ph idx="1" type="body"/>
          </p:nvPr>
        </p:nvSpPr>
        <p:spPr>
          <a:xfrm>
            <a:off x="1052550" y="1307850"/>
            <a:ext cx="7038900" cy="29112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ru" sz="1500">
                <a:latin typeface="Arial"/>
                <a:ea typeface="Arial"/>
                <a:cs typeface="Arial"/>
                <a:sym typeface="Arial"/>
              </a:rPr>
              <a:t>Завдання команди: створити браузерну гру у стилі кіберпанку, щоб надати майбутнім абітурієнтам нашого коледжу </a:t>
            </a:r>
            <a:r>
              <a:rPr lang="ru" sz="1500">
                <a:solidFill>
                  <a:srgbClr val="ECECEC"/>
                </a:solidFill>
                <a:highlight>
                  <a:schemeClr val="dk1"/>
                </a:highlight>
                <a:latin typeface="Arial"/>
                <a:ea typeface="Arial"/>
                <a:cs typeface="Arial"/>
                <a:sym typeface="Arial"/>
              </a:rPr>
              <a:t>можливість не лише розважитися, але й дізнатися більше про наш навчальний заклад.</a:t>
            </a:r>
            <a:endParaRPr sz="1500">
              <a:solidFill>
                <a:srgbClr val="ECECEC"/>
              </a:solidFill>
              <a:highlight>
                <a:schemeClr val="dk1"/>
              </a:highlight>
              <a:latin typeface="Arial"/>
              <a:ea typeface="Arial"/>
              <a:cs typeface="Arial"/>
              <a:sym typeface="Arial"/>
            </a:endParaRPr>
          </a:p>
          <a:p>
            <a:pPr indent="0" lvl="0" marL="0" rtl="0" algn="l">
              <a:spcBef>
                <a:spcPts val="1200"/>
              </a:spcBef>
              <a:spcAft>
                <a:spcPts val="1200"/>
              </a:spcAft>
              <a:buNone/>
            </a:pPr>
            <a:r>
              <a:t/>
            </a:r>
            <a:endParaRPr sz="1200">
              <a:solidFill>
                <a:srgbClr val="ECECEC"/>
              </a:solidFill>
              <a:highlight>
                <a:srgbClr val="212121"/>
              </a:highlight>
              <a:latin typeface="Arial"/>
              <a:ea typeface="Arial"/>
              <a:cs typeface="Arial"/>
              <a:sym typeface="Arial"/>
            </a:endParaRPr>
          </a:p>
        </p:txBody>
      </p:sp>
      <p:sp>
        <p:nvSpPr>
          <p:cNvPr id="142" name="Google Shape;142;p14"/>
          <p:cNvSpPr txBox="1"/>
          <p:nvPr>
            <p:ph idx="1" type="body"/>
          </p:nvPr>
        </p:nvSpPr>
        <p:spPr>
          <a:xfrm>
            <a:off x="1052550" y="2152400"/>
            <a:ext cx="7038900" cy="24993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ru" sz="1400">
                <a:latin typeface="Arial"/>
                <a:ea typeface="Arial"/>
                <a:cs typeface="Arial"/>
                <a:sym typeface="Arial"/>
              </a:rPr>
              <a:t>В ході роботи над грою були використані наступні програмні продукти, фреймворки та технології:</a:t>
            </a:r>
            <a:endParaRPr sz="1400">
              <a:latin typeface="Arial"/>
              <a:ea typeface="Arial"/>
              <a:cs typeface="Arial"/>
              <a:sym typeface="Arial"/>
            </a:endParaRPr>
          </a:p>
          <a:p>
            <a:pPr indent="-317500" lvl="0" marL="457200" rtl="0" algn="l">
              <a:lnSpc>
                <a:spcPct val="105000"/>
              </a:lnSpc>
              <a:spcBef>
                <a:spcPts val="1200"/>
              </a:spcBef>
              <a:spcAft>
                <a:spcPts val="0"/>
              </a:spcAft>
              <a:buSzPts val="1400"/>
              <a:buFont typeface="Arial"/>
              <a:buChar char="●"/>
            </a:pPr>
            <a:r>
              <a:rPr lang="ru" sz="1400">
                <a:latin typeface="Arial"/>
                <a:ea typeface="Arial"/>
                <a:cs typeface="Arial"/>
                <a:sym typeface="Arial"/>
              </a:rPr>
              <a:t>мова програмування С# та IDE Visual Studio;</a:t>
            </a:r>
            <a:endParaRPr sz="1400">
              <a:latin typeface="Arial"/>
              <a:ea typeface="Arial"/>
              <a:cs typeface="Arial"/>
              <a:sym typeface="Arial"/>
            </a:endParaRPr>
          </a:p>
          <a:p>
            <a:pPr indent="-317500" lvl="0" marL="457200" rtl="0" algn="l">
              <a:lnSpc>
                <a:spcPct val="105000"/>
              </a:lnSpc>
              <a:spcBef>
                <a:spcPts val="0"/>
              </a:spcBef>
              <a:spcAft>
                <a:spcPts val="0"/>
              </a:spcAft>
              <a:buSzPts val="1400"/>
              <a:buFont typeface="Arial"/>
              <a:buChar char="●"/>
            </a:pPr>
            <a:r>
              <a:rPr lang="ru" sz="1400">
                <a:latin typeface="Arial"/>
                <a:ea typeface="Arial"/>
                <a:cs typeface="Arial"/>
                <a:sym typeface="Arial"/>
              </a:rPr>
              <a:t>ігровий рушій Unity:</a:t>
            </a:r>
            <a:endParaRPr sz="1400">
              <a:latin typeface="Arial"/>
              <a:ea typeface="Arial"/>
              <a:cs typeface="Arial"/>
              <a:sym typeface="Arial"/>
            </a:endParaRPr>
          </a:p>
          <a:p>
            <a:pPr indent="-317500" lvl="1" marL="914400" rtl="0" algn="l">
              <a:lnSpc>
                <a:spcPct val="105000"/>
              </a:lnSpc>
              <a:spcBef>
                <a:spcPts val="0"/>
              </a:spcBef>
              <a:spcAft>
                <a:spcPts val="0"/>
              </a:spcAft>
              <a:buSzPts val="1400"/>
              <a:buFont typeface="Arial"/>
              <a:buChar char="○"/>
            </a:pPr>
            <a:r>
              <a:rPr lang="ru" sz="1400">
                <a:latin typeface="Arial"/>
                <a:ea typeface="Arial"/>
                <a:cs typeface="Arial"/>
                <a:sym typeface="Arial"/>
              </a:rPr>
              <a:t>WebGL API – для розробки програми та її публікації в браузері;</a:t>
            </a:r>
            <a:endParaRPr sz="1400">
              <a:latin typeface="Arial"/>
              <a:ea typeface="Arial"/>
              <a:cs typeface="Arial"/>
              <a:sym typeface="Arial"/>
            </a:endParaRPr>
          </a:p>
          <a:p>
            <a:pPr indent="-317500" lvl="0" marL="457200" rtl="0" algn="l">
              <a:lnSpc>
                <a:spcPct val="105000"/>
              </a:lnSpc>
              <a:spcBef>
                <a:spcPts val="0"/>
              </a:spcBef>
              <a:spcAft>
                <a:spcPts val="0"/>
              </a:spcAft>
              <a:buSzPts val="1400"/>
              <a:buFont typeface="Arial"/>
              <a:buChar char="●"/>
            </a:pPr>
            <a:r>
              <a:rPr lang="ru" sz="1400">
                <a:latin typeface="Arial"/>
                <a:ea typeface="Arial"/>
                <a:cs typeface="Arial"/>
                <a:sym typeface="Arial"/>
              </a:rPr>
              <a:t>GitHub Pages – для хощення гри.</a:t>
            </a:r>
            <a:endParaRPr sz="1400">
              <a:latin typeface="Arial"/>
              <a:ea typeface="Arial"/>
              <a:cs typeface="Arial"/>
              <a:sym typeface="Arial"/>
            </a:endParaRPr>
          </a:p>
          <a:p>
            <a:pPr indent="0" lvl="0" marL="0" rtl="0" algn="l">
              <a:lnSpc>
                <a:spcPct val="105000"/>
              </a:lnSpc>
              <a:spcBef>
                <a:spcPts val="1200"/>
              </a:spcBef>
              <a:spcAft>
                <a:spcPts val="0"/>
              </a:spcAft>
              <a:buNone/>
            </a:pPr>
            <a:r>
              <a:rPr lang="ru" sz="2000" u="sng">
                <a:solidFill>
                  <a:schemeClr val="hlink"/>
                </a:solidFill>
                <a:latin typeface="Arial"/>
                <a:ea typeface="Arial"/>
                <a:cs typeface="Arial"/>
                <a:sym typeface="Arial"/>
                <a:hlinkClick r:id="rId3"/>
              </a:rPr>
              <a:t>Посилання на продукт</a:t>
            </a:r>
            <a:endParaRPr sz="2000">
              <a:latin typeface="Arial"/>
              <a:ea typeface="Arial"/>
              <a:cs typeface="Arial"/>
              <a:sym typeface="Arial"/>
            </a:endParaRPr>
          </a:p>
          <a:p>
            <a:pPr indent="0" lvl="0" marL="0" rtl="0" algn="l">
              <a:lnSpc>
                <a:spcPct val="105000"/>
              </a:lnSpc>
              <a:spcBef>
                <a:spcPts val="1200"/>
              </a:spcBef>
              <a:spcAft>
                <a:spcPts val="1200"/>
              </a:spcAft>
              <a:buNone/>
            </a:pPr>
            <a:r>
              <a:t/>
            </a:r>
            <a:endParaRPr sz="1200">
              <a:latin typeface="Arial"/>
              <a:ea typeface="Arial"/>
              <a:cs typeface="Arial"/>
              <a:sym typeface="Arial"/>
            </a:endParaRPr>
          </a:p>
        </p:txBody>
      </p:sp>
      <p:pic>
        <p:nvPicPr>
          <p:cNvPr id="143" name="Google Shape;143;p14"/>
          <p:cNvPicPr preferRelativeResize="0"/>
          <p:nvPr/>
        </p:nvPicPr>
        <p:blipFill>
          <a:blip r:embed="rId4">
            <a:alphaModFix/>
          </a:blip>
          <a:stretch>
            <a:fillRect/>
          </a:stretch>
        </p:blipFill>
        <p:spPr>
          <a:xfrm>
            <a:off x="7407750" y="2903050"/>
            <a:ext cx="1455100" cy="1455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ph type="title"/>
          </p:nvPr>
        </p:nvSpPr>
        <p:spPr>
          <a:xfrm>
            <a:off x="1297500" y="656900"/>
            <a:ext cx="7038900" cy="6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Хто ми?</a:t>
            </a:r>
            <a:endParaRPr b="1" sz="3000">
              <a:latin typeface="Arial"/>
              <a:ea typeface="Arial"/>
              <a:cs typeface="Arial"/>
              <a:sym typeface="Arial"/>
            </a:endParaRPr>
          </a:p>
        </p:txBody>
      </p:sp>
      <p:sp>
        <p:nvSpPr>
          <p:cNvPr id="149" name="Google Shape;149;p15"/>
          <p:cNvSpPr txBox="1"/>
          <p:nvPr>
            <p:ph idx="1" type="body"/>
          </p:nvPr>
        </p:nvSpPr>
        <p:spPr>
          <a:xfrm>
            <a:off x="1297500" y="1469700"/>
            <a:ext cx="7038900" cy="2911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ru" sz="1900">
                <a:latin typeface="Arial"/>
                <a:ea typeface="Arial"/>
                <a:cs typeface="Arial"/>
                <a:sym typeface="Arial"/>
              </a:rPr>
              <a:t>Назва команди: </a:t>
            </a:r>
            <a:r>
              <a:rPr b="1" lang="ru" sz="1900">
                <a:latin typeface="Arial"/>
                <a:ea typeface="Arial"/>
                <a:cs typeface="Arial"/>
                <a:sym typeface="Arial"/>
              </a:rPr>
              <a:t>«</a:t>
            </a:r>
            <a:r>
              <a:rPr lang="ru" sz="1900">
                <a:latin typeface="Arial"/>
                <a:ea typeface="Arial"/>
                <a:cs typeface="Arial"/>
                <a:sym typeface="Arial"/>
              </a:rPr>
              <a:t>Одинадцять друзів Оушена</a:t>
            </a:r>
            <a:r>
              <a:rPr b="1" lang="ru" sz="1900">
                <a:latin typeface="Arial"/>
                <a:ea typeface="Arial"/>
                <a:cs typeface="Arial"/>
                <a:sym typeface="Arial"/>
              </a:rPr>
              <a:t>»</a:t>
            </a:r>
            <a:endParaRPr sz="1900">
              <a:latin typeface="Arial"/>
              <a:ea typeface="Arial"/>
              <a:cs typeface="Arial"/>
              <a:sym typeface="Arial"/>
            </a:endParaRPr>
          </a:p>
        </p:txBody>
      </p:sp>
      <p:pic>
        <p:nvPicPr>
          <p:cNvPr id="150" name="Google Shape;150;p15"/>
          <p:cNvPicPr preferRelativeResize="0"/>
          <p:nvPr/>
        </p:nvPicPr>
        <p:blipFill>
          <a:blip r:embed="rId3">
            <a:alphaModFix/>
          </a:blip>
          <a:stretch>
            <a:fillRect/>
          </a:stretch>
        </p:blipFill>
        <p:spPr>
          <a:xfrm>
            <a:off x="966300" y="2141475"/>
            <a:ext cx="7701300" cy="2477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1297500" y="55090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Менеджер продукту</a:t>
            </a:r>
            <a:endParaRPr b="1" sz="3000">
              <a:latin typeface="Arial"/>
              <a:ea typeface="Arial"/>
              <a:cs typeface="Arial"/>
              <a:sym typeface="Arial"/>
            </a:endParaRPr>
          </a:p>
        </p:txBody>
      </p:sp>
      <p:sp>
        <p:nvSpPr>
          <p:cNvPr id="156" name="Google Shape;156;p16"/>
          <p:cNvSpPr txBox="1"/>
          <p:nvPr>
            <p:ph idx="1" type="body"/>
          </p:nvPr>
        </p:nvSpPr>
        <p:spPr>
          <a:xfrm>
            <a:off x="1167750" y="1567550"/>
            <a:ext cx="74280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ru" sz="2000">
                <a:latin typeface="Arial"/>
                <a:ea typeface="Arial"/>
                <a:cs typeface="Arial"/>
                <a:sym typeface="Arial"/>
              </a:rPr>
              <a:t>Я, як продукт менеджер, відігравав важливу роль у керуванні процесом розробки та впровадження продукту. Моя робота полягала в забезпеченні того, щоб наш продукт відповідав потребам користувачів і вирішував їхні проблеми. Я здійснював постійний зв'язок з клієнтами для збору вимог до продукту. Також співпрацював з командою розробників, надавав їм чітке завдання та відповідав на їхні питання.</a:t>
            </a:r>
            <a:endParaRPr sz="20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Font typeface="Arial"/>
              <a:buChar char="●"/>
            </a:pPr>
            <a:r>
              <a:rPr lang="ru" sz="1800">
                <a:latin typeface="Arial"/>
                <a:ea typeface="Arial"/>
                <a:cs typeface="Arial"/>
                <a:sym typeface="Arial"/>
              </a:rPr>
              <a:t>Планував всі пункти проекту в діаграмі Ганнта</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ru" sz="1800">
                <a:latin typeface="Arial"/>
                <a:ea typeface="Arial"/>
                <a:cs typeface="Arial"/>
                <a:sym typeface="Arial"/>
              </a:rPr>
              <a:t>Займався канбан дошкою (оновлював дані по мірі їх виконань)</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ru" sz="1800">
                <a:latin typeface="Arial"/>
                <a:ea typeface="Arial"/>
                <a:cs typeface="Arial"/>
                <a:sym typeface="Arial"/>
              </a:rPr>
              <a:t>Організовував збори людей та розподіляв людські ресурси та</a:t>
            </a:r>
            <a:r>
              <a:rPr lang="ru" sz="1800">
                <a:latin typeface="Arial"/>
                <a:ea typeface="Arial"/>
                <a:cs typeface="Arial"/>
                <a:sym typeface="Arial"/>
              </a:rPr>
              <a:t> </a:t>
            </a:r>
            <a:r>
              <a:rPr lang="ru" sz="1800">
                <a:latin typeface="Arial"/>
                <a:ea typeface="Arial"/>
                <a:cs typeface="Arial"/>
                <a:sym typeface="Arial"/>
              </a:rPr>
              <a:t>забезпечував ефективну комунікацію між всією командою</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ru" sz="1800">
                <a:latin typeface="Arial"/>
                <a:ea typeface="Arial"/>
                <a:cs typeface="Arial"/>
                <a:sym typeface="Arial"/>
              </a:rPr>
              <a:t>Контролював майже всі процесу проекту (крім розробки та тестування)</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ru" sz="1800">
                <a:latin typeface="Arial"/>
                <a:ea typeface="Arial"/>
                <a:cs typeface="Arial"/>
                <a:sym typeface="Arial"/>
              </a:rPr>
              <a:t>Ідентифікував потенційні ризики в проекті</a:t>
            </a:r>
            <a:endParaRPr sz="1800">
              <a:latin typeface="Arial"/>
              <a:ea typeface="Arial"/>
              <a:cs typeface="Arial"/>
              <a:sym typeface="Arial"/>
            </a:endParaRPr>
          </a:p>
        </p:txBody>
      </p:sp>
      <p:sp>
        <p:nvSpPr>
          <p:cNvPr id="162" name="Google Shape;162;p17"/>
          <p:cNvSpPr txBox="1"/>
          <p:nvPr>
            <p:ph type="title"/>
          </p:nvPr>
        </p:nvSpPr>
        <p:spPr>
          <a:xfrm>
            <a:off x="1297500" y="6534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Менеджер програми</a:t>
            </a:r>
            <a:endParaRPr b="1" sz="30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1297500" y="6534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Розробники</a:t>
            </a:r>
            <a:endParaRPr b="1" sz="3000">
              <a:latin typeface="Arial"/>
              <a:ea typeface="Arial"/>
              <a:cs typeface="Arial"/>
              <a:sym typeface="Arial"/>
            </a:endParaRPr>
          </a:p>
        </p:txBody>
      </p:sp>
      <p:sp>
        <p:nvSpPr>
          <p:cNvPr id="168" name="Google Shape;168;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ru" sz="1900">
                <a:latin typeface="Arial"/>
                <a:ea typeface="Arial"/>
                <a:cs typeface="Arial"/>
                <a:sym typeface="Arial"/>
              </a:rPr>
              <a:t>Над грою працювали:</a:t>
            </a:r>
            <a:endParaRPr sz="1900">
              <a:latin typeface="Arial"/>
              <a:ea typeface="Arial"/>
              <a:cs typeface="Arial"/>
              <a:sym typeface="Arial"/>
            </a:endParaRPr>
          </a:p>
          <a:p>
            <a:pPr indent="-349250" lvl="0" marL="457200" rtl="0" algn="l">
              <a:spcBef>
                <a:spcPts val="1200"/>
              </a:spcBef>
              <a:spcAft>
                <a:spcPts val="0"/>
              </a:spcAft>
              <a:buSzPts val="1900"/>
              <a:buFont typeface="Arial"/>
              <a:buChar char="●"/>
            </a:pPr>
            <a:r>
              <a:rPr lang="ru" sz="1900">
                <a:latin typeface="Arial"/>
                <a:ea typeface="Arial"/>
                <a:cs typeface="Arial"/>
                <a:sym typeface="Arial"/>
              </a:rPr>
              <a:t>Чорний Р.Д. – механіка ближнього бою (катани), ШІ ворога з катаною.</a:t>
            </a:r>
            <a:endParaRPr sz="1900">
              <a:latin typeface="Arial"/>
              <a:ea typeface="Arial"/>
              <a:cs typeface="Arial"/>
              <a:sym typeface="Arial"/>
            </a:endParaRPr>
          </a:p>
          <a:p>
            <a:pPr indent="-349250" lvl="0" marL="457200" rtl="0" algn="l">
              <a:spcBef>
                <a:spcPts val="0"/>
              </a:spcBef>
              <a:spcAft>
                <a:spcPts val="0"/>
              </a:spcAft>
              <a:buSzPts val="1900"/>
              <a:buFont typeface="Arial"/>
              <a:buChar char="●"/>
            </a:pPr>
            <a:r>
              <a:rPr lang="ru" sz="1900">
                <a:latin typeface="Arial"/>
                <a:ea typeface="Arial"/>
                <a:cs typeface="Arial"/>
                <a:sym typeface="Arial"/>
              </a:rPr>
              <a:t>Януш О.С. – механіка шутеру, ШІ ворогів з автоматом та РПГ, турелі, кат-сцени прологу та кінцівки, головне меню гри.</a:t>
            </a:r>
            <a:endParaRPr sz="1900">
              <a:latin typeface="Arial"/>
              <a:ea typeface="Arial"/>
              <a:cs typeface="Arial"/>
              <a:sym typeface="Arial"/>
            </a:endParaRPr>
          </a:p>
          <a:p>
            <a:pPr indent="-349250" lvl="0" marL="457200" rtl="0" algn="l">
              <a:spcBef>
                <a:spcPts val="0"/>
              </a:spcBef>
              <a:spcAft>
                <a:spcPts val="0"/>
              </a:spcAft>
              <a:buSzPts val="1900"/>
              <a:buFont typeface="Arial"/>
              <a:buChar char="●"/>
            </a:pPr>
            <a:r>
              <a:rPr lang="ru" sz="1900">
                <a:latin typeface="Arial"/>
                <a:ea typeface="Arial"/>
                <a:cs typeface="Arial"/>
                <a:sym typeface="Arial"/>
              </a:rPr>
              <a:t>Яценко В.С. – дизайн рівнів, перехід між рівнями, об’єкти на рівнях.</a:t>
            </a:r>
            <a:endParaRPr sz="1900">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9"/>
          <p:cNvSpPr txBox="1"/>
          <p:nvPr>
            <p:ph type="title"/>
          </p:nvPr>
        </p:nvSpPr>
        <p:spPr>
          <a:xfrm>
            <a:off x="1297500" y="25400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Тестувальники</a:t>
            </a:r>
            <a:endParaRPr b="1" sz="3000">
              <a:latin typeface="Arial"/>
              <a:ea typeface="Arial"/>
              <a:cs typeface="Arial"/>
              <a:sym typeface="Arial"/>
            </a:endParaRPr>
          </a:p>
        </p:txBody>
      </p:sp>
      <p:sp>
        <p:nvSpPr>
          <p:cNvPr id="174" name="Google Shape;174;p19"/>
          <p:cNvSpPr txBox="1"/>
          <p:nvPr>
            <p:ph idx="1" type="body"/>
          </p:nvPr>
        </p:nvSpPr>
        <p:spPr>
          <a:xfrm>
            <a:off x="1146000" y="1056250"/>
            <a:ext cx="7190400" cy="3961500"/>
          </a:xfrm>
          <a:prstGeom prst="rect">
            <a:avLst/>
          </a:prstGeom>
        </p:spPr>
        <p:txBody>
          <a:bodyPr anchorCtr="0" anchor="t" bIns="91425" lIns="91425" spcFirstLastPara="1" rIns="91425" wrap="square" tIns="91425">
            <a:normAutofit fontScale="25000" lnSpcReduction="20000"/>
          </a:bodyPr>
          <a:lstStyle/>
          <a:p>
            <a:pPr indent="-331787" lvl="0" marL="457200" rtl="0" algn="l">
              <a:lnSpc>
                <a:spcPct val="115000"/>
              </a:lnSpc>
              <a:spcBef>
                <a:spcPts val="0"/>
              </a:spcBef>
              <a:spcAft>
                <a:spcPts val="0"/>
              </a:spcAft>
              <a:buSzPct val="100000"/>
              <a:buFont typeface="Arial"/>
              <a:buAutoNum type="arabicPeriod"/>
            </a:pPr>
            <a:r>
              <a:rPr lang="ru" sz="6500">
                <a:latin typeface="Arial"/>
                <a:ea typeface="Arial"/>
                <a:cs typeface="Arial"/>
                <a:sym typeface="Arial"/>
              </a:rPr>
              <a:t>Навантажувальне, Надійність, Безпекове тестування:</a:t>
            </a:r>
            <a:endParaRPr sz="6500">
              <a:latin typeface="Arial"/>
              <a:ea typeface="Arial"/>
              <a:cs typeface="Arial"/>
              <a:sym typeface="Arial"/>
            </a:endParaRPr>
          </a:p>
          <a:p>
            <a:pPr indent="0" lvl="0" marL="0" rtl="0" algn="l">
              <a:lnSpc>
                <a:spcPct val="115000"/>
              </a:lnSpc>
              <a:spcBef>
                <a:spcPts val="1200"/>
              </a:spcBef>
              <a:spcAft>
                <a:spcPts val="0"/>
              </a:spcAft>
              <a:buNone/>
            </a:pPr>
            <a:r>
              <a:rPr lang="ru" sz="6500">
                <a:latin typeface="Arial"/>
                <a:ea typeface="Arial"/>
                <a:cs typeface="Arial"/>
                <a:sym typeface="Arial"/>
              </a:rPr>
              <a:t>  - Проведення тестів для визначення стійкості, надійності та безпеки системи під великим на</a:t>
            </a:r>
            <a:r>
              <a:rPr lang="ru" sz="6500">
                <a:latin typeface="Arial"/>
                <a:ea typeface="Arial"/>
                <a:cs typeface="Arial"/>
                <a:sym typeface="Arial"/>
              </a:rPr>
              <a:t>в</a:t>
            </a:r>
            <a:r>
              <a:rPr lang="ru" sz="6500">
                <a:latin typeface="Arial"/>
                <a:ea typeface="Arial"/>
                <a:cs typeface="Arial"/>
                <a:sym typeface="Arial"/>
              </a:rPr>
              <a:t>антаженням.</a:t>
            </a:r>
            <a:endParaRPr sz="6500">
              <a:latin typeface="Arial"/>
              <a:ea typeface="Arial"/>
              <a:cs typeface="Arial"/>
              <a:sym typeface="Arial"/>
            </a:endParaRPr>
          </a:p>
          <a:p>
            <a:pPr indent="-331787" lvl="0" marL="457200" rtl="0" algn="l">
              <a:lnSpc>
                <a:spcPct val="115000"/>
              </a:lnSpc>
              <a:spcBef>
                <a:spcPts val="1200"/>
              </a:spcBef>
              <a:spcAft>
                <a:spcPts val="0"/>
              </a:spcAft>
              <a:buSzPct val="100000"/>
              <a:buFont typeface="Arial"/>
              <a:buAutoNum type="arabicPeriod"/>
            </a:pPr>
            <a:r>
              <a:rPr lang="ru" sz="6500">
                <a:latin typeface="Arial"/>
                <a:ea typeface="Arial"/>
                <a:cs typeface="Arial"/>
                <a:sym typeface="Arial"/>
              </a:rPr>
              <a:t>Тестування продуктивності, Сумісності, UI/UX:</a:t>
            </a:r>
            <a:endParaRPr sz="6500">
              <a:latin typeface="Arial"/>
              <a:ea typeface="Arial"/>
              <a:cs typeface="Arial"/>
              <a:sym typeface="Arial"/>
            </a:endParaRPr>
          </a:p>
          <a:p>
            <a:pPr indent="0" lvl="0" marL="0" rtl="0" algn="l">
              <a:lnSpc>
                <a:spcPct val="115000"/>
              </a:lnSpc>
              <a:spcBef>
                <a:spcPts val="1200"/>
              </a:spcBef>
              <a:spcAft>
                <a:spcPts val="0"/>
              </a:spcAft>
              <a:buNone/>
            </a:pPr>
            <a:r>
              <a:rPr lang="ru" sz="6500">
                <a:latin typeface="Arial"/>
                <a:ea typeface="Arial"/>
                <a:cs typeface="Arial"/>
                <a:sym typeface="Arial"/>
              </a:rPr>
              <a:t>  - Оцінка продуктивності системи, її сумісності з різними пристроями та операційними системами, а також перевірка інтерфейсу користувача та користувальницького досвіду.</a:t>
            </a:r>
            <a:endParaRPr sz="6500">
              <a:latin typeface="Arial"/>
              <a:ea typeface="Arial"/>
              <a:cs typeface="Arial"/>
              <a:sym typeface="Arial"/>
            </a:endParaRPr>
          </a:p>
          <a:p>
            <a:pPr indent="0" lvl="0" marL="0" rtl="0" algn="l">
              <a:lnSpc>
                <a:spcPct val="115000"/>
              </a:lnSpc>
              <a:spcBef>
                <a:spcPts val="1200"/>
              </a:spcBef>
              <a:spcAft>
                <a:spcPts val="0"/>
              </a:spcAft>
              <a:buNone/>
            </a:pPr>
            <a:r>
              <a:rPr lang="ru" sz="6500">
                <a:latin typeface="Arial"/>
                <a:ea typeface="Arial"/>
                <a:cs typeface="Arial"/>
                <a:sym typeface="Arial"/>
              </a:rPr>
              <a:t>    </a:t>
            </a:r>
            <a:r>
              <a:rPr b="1" lang="ru" sz="6500">
                <a:latin typeface="Arial"/>
                <a:ea typeface="Arial"/>
                <a:cs typeface="Arial"/>
                <a:sym typeface="Arial"/>
              </a:rPr>
              <a:t>Висновок:</a:t>
            </a:r>
            <a:endParaRPr b="1" sz="6500">
              <a:latin typeface="Arial"/>
              <a:ea typeface="Arial"/>
              <a:cs typeface="Arial"/>
              <a:sym typeface="Arial"/>
            </a:endParaRPr>
          </a:p>
          <a:p>
            <a:pPr indent="0" lvl="0" marL="0" rtl="0" algn="l">
              <a:lnSpc>
                <a:spcPct val="115000"/>
              </a:lnSpc>
              <a:spcBef>
                <a:spcPts val="1200"/>
              </a:spcBef>
              <a:spcAft>
                <a:spcPts val="0"/>
              </a:spcAft>
              <a:buNone/>
            </a:pPr>
            <a:r>
              <a:rPr lang="ru" sz="6500">
                <a:latin typeface="Arial"/>
                <a:ea typeface="Arial"/>
                <a:cs typeface="Arial"/>
                <a:sym typeface="Arial"/>
              </a:rPr>
              <a:t>- Тестувальна робота має критичне значення для забезпечення якості гри.</a:t>
            </a:r>
            <a:endParaRPr sz="6500">
              <a:latin typeface="Arial"/>
              <a:ea typeface="Arial"/>
              <a:cs typeface="Arial"/>
              <a:sym typeface="Arial"/>
            </a:endParaRPr>
          </a:p>
          <a:p>
            <a:pPr indent="0" lvl="0" marL="0" rtl="0" algn="l">
              <a:lnSpc>
                <a:spcPct val="115000"/>
              </a:lnSpc>
              <a:spcBef>
                <a:spcPts val="1200"/>
              </a:spcBef>
              <a:spcAft>
                <a:spcPts val="0"/>
              </a:spcAft>
              <a:buNone/>
            </a:pPr>
            <a:r>
              <a:rPr lang="ru" sz="6500">
                <a:latin typeface="Arial"/>
                <a:ea typeface="Arial"/>
                <a:cs typeface="Arial"/>
                <a:sym typeface="Arial"/>
              </a:rPr>
              <a:t>- Наша команда продемонструвала здатність до забезпечення стабільності та високої якості продукту.</a:t>
            </a:r>
            <a:endParaRPr sz="6500">
              <a:latin typeface="Arial"/>
              <a:ea typeface="Arial"/>
              <a:cs typeface="Arial"/>
              <a:sym typeface="Arial"/>
            </a:endParaRPr>
          </a:p>
          <a:p>
            <a:pPr indent="0" lvl="0" marL="0" rtl="0" algn="l">
              <a:spcBef>
                <a:spcPts val="1200"/>
              </a:spcBef>
              <a:spcAft>
                <a:spcPts val="0"/>
              </a:spcAft>
              <a:buNone/>
            </a:pPr>
            <a:r>
              <a:t/>
            </a:r>
            <a:endParaRPr sz="4900">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0"/>
          <p:cNvSpPr txBox="1"/>
          <p:nvPr>
            <p:ph type="title"/>
          </p:nvPr>
        </p:nvSpPr>
        <p:spPr>
          <a:xfrm>
            <a:off x="1181250" y="317375"/>
            <a:ext cx="7038900" cy="914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ru"/>
              <a:t>                           </a:t>
            </a:r>
            <a:r>
              <a:rPr b="1" lang="ru" sz="3000">
                <a:latin typeface="Arial"/>
                <a:ea typeface="Arial"/>
                <a:cs typeface="Arial"/>
                <a:sym typeface="Arial"/>
              </a:rPr>
              <a:t>UX-спеціалісти</a:t>
            </a:r>
            <a:endParaRPr b="1" sz="3000">
              <a:latin typeface="Arial"/>
              <a:ea typeface="Arial"/>
              <a:cs typeface="Arial"/>
              <a:sym typeface="Arial"/>
            </a:endParaRPr>
          </a:p>
        </p:txBody>
      </p:sp>
      <p:sp>
        <p:nvSpPr>
          <p:cNvPr id="180" name="Google Shape;180;p20"/>
          <p:cNvSpPr txBox="1"/>
          <p:nvPr>
            <p:ph idx="1" type="body"/>
          </p:nvPr>
        </p:nvSpPr>
        <p:spPr>
          <a:xfrm>
            <a:off x="1036250" y="1092925"/>
            <a:ext cx="7271400" cy="3766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Font typeface="Arial"/>
              <a:buChar char="●"/>
            </a:pPr>
            <a:r>
              <a:rPr lang="ru" sz="1700">
                <a:latin typeface="Arial"/>
                <a:ea typeface="Arial"/>
                <a:cs typeface="Arial"/>
                <a:sym typeface="Arial"/>
              </a:rPr>
              <a:t>Під час розробки цього продукту ми вивчили потреби наших користувачів. Ми зосередилися на створенні інтерфейсу, об’єктів та інших графічних елементі</a:t>
            </a:r>
            <a:r>
              <a:rPr lang="ru" sz="1700">
                <a:latin typeface="Arial"/>
                <a:ea typeface="Arial"/>
                <a:cs typeface="Arial"/>
                <a:sym typeface="Arial"/>
              </a:rPr>
              <a:t>в</a:t>
            </a:r>
            <a:r>
              <a:rPr lang="ru" sz="1700">
                <a:latin typeface="Arial"/>
                <a:ea typeface="Arial"/>
                <a:cs typeface="Arial"/>
                <a:sym typeface="Arial"/>
              </a:rPr>
              <a:t>, які</a:t>
            </a:r>
            <a:r>
              <a:rPr lang="ru" sz="1700">
                <a:latin typeface="Arial"/>
                <a:ea typeface="Arial"/>
                <a:cs typeface="Arial"/>
                <a:sym typeface="Arial"/>
              </a:rPr>
              <a:t> будуть допомагати нашим користувачам приємно насолоджуватися процесом гри.</a:t>
            </a:r>
            <a:endParaRPr sz="1700">
              <a:latin typeface="Arial"/>
              <a:ea typeface="Arial"/>
              <a:cs typeface="Arial"/>
              <a:sym typeface="Arial"/>
            </a:endParaRPr>
          </a:p>
          <a:p>
            <a:pPr indent="-336550" lvl="0" marL="457200" rtl="0" algn="l">
              <a:spcBef>
                <a:spcPts val="0"/>
              </a:spcBef>
              <a:spcAft>
                <a:spcPts val="0"/>
              </a:spcAft>
              <a:buSzPts val="1700"/>
              <a:buFont typeface="Arial"/>
              <a:buChar char="●"/>
            </a:pPr>
            <a:r>
              <a:rPr lang="ru" sz="1700">
                <a:latin typeface="Arial"/>
                <a:ea typeface="Arial"/>
                <a:cs typeface="Arial"/>
                <a:sym typeface="Arial"/>
              </a:rPr>
              <a:t>Ми розподілили обов’язки між собою</a:t>
            </a:r>
            <a:r>
              <a:rPr lang="ru" sz="1700">
                <a:latin typeface="Arial"/>
                <a:ea typeface="Arial"/>
                <a:cs typeface="Arial"/>
                <a:sym typeface="Arial"/>
              </a:rPr>
              <a:t> та розпочали працювати над візуальними об’єктами. Марія знайшла відповідний шрифт для гри, намалювала катану, деякі об’єкти для локації, фон для гри та анімацію атаки для всіх ворогів. Денис малював анімацію атаки для головного героя (автомат і рпг) і вирізав кнопки для гри. Артем малював анімацію атаки для головного героя (катана), деякі об’єкти </a:t>
            </a:r>
            <a:r>
              <a:rPr lang="ru" sz="1700">
                <a:latin typeface="Arial"/>
                <a:ea typeface="Arial"/>
                <a:cs typeface="Arial"/>
                <a:sym typeface="Arial"/>
              </a:rPr>
              <a:t>для локації</a:t>
            </a:r>
            <a:r>
              <a:rPr lang="ru" sz="1700">
                <a:latin typeface="Arial"/>
                <a:ea typeface="Arial"/>
                <a:cs typeface="Arial"/>
                <a:sym typeface="Arial"/>
              </a:rPr>
              <a:t>, перемалював карту пам’яті гри (нагорода) і фон для головного меню.</a:t>
            </a:r>
            <a:endParaRPr sz="1700">
              <a:latin typeface="Arial"/>
              <a:ea typeface="Arial"/>
              <a:cs typeface="Arial"/>
              <a:sym typeface="Arial"/>
            </a:endParaRPr>
          </a:p>
          <a:p>
            <a:pPr indent="0" lvl="0" marL="0" rtl="0" algn="l">
              <a:spcBef>
                <a:spcPts val="1200"/>
              </a:spcBef>
              <a:spcAft>
                <a:spcPts val="0"/>
              </a:spcAft>
              <a:buNone/>
            </a:pPr>
            <a:r>
              <a:t/>
            </a:r>
            <a:endParaRPr sz="1500">
              <a:latin typeface="Times New Roman"/>
              <a:ea typeface="Times New Roman"/>
              <a:cs typeface="Times New Roman"/>
              <a:sym typeface="Times New Roman"/>
            </a:endParaRPr>
          </a:p>
          <a:p>
            <a:pPr indent="0" lvl="0" marL="0" rtl="0" algn="l">
              <a:spcBef>
                <a:spcPts val="1200"/>
              </a:spcBef>
              <a:spcAft>
                <a:spcPts val="0"/>
              </a:spcAft>
              <a:buNone/>
            </a:pPr>
            <a:r>
              <a:t/>
            </a:r>
            <a:endParaRPr sz="1500">
              <a:latin typeface="Times New Roman"/>
              <a:ea typeface="Times New Roman"/>
              <a:cs typeface="Times New Roman"/>
              <a:sym typeface="Times New Roman"/>
            </a:endParaRPr>
          </a:p>
          <a:p>
            <a:pPr indent="0" lvl="0" marL="0" rtl="0" algn="l">
              <a:spcBef>
                <a:spcPts val="1200"/>
              </a:spcBef>
              <a:spcAft>
                <a:spcPts val="1200"/>
              </a:spcAft>
              <a:buNone/>
            </a:pPr>
            <a:r>
              <a:t/>
            </a:r>
            <a:endParaRPr sz="1400">
              <a:latin typeface="Times New Roman"/>
              <a:ea typeface="Times New Roman"/>
              <a:cs typeface="Times New Roman"/>
              <a:sym typeface="Times New Roman"/>
            </a:endParaRPr>
          </a:p>
        </p:txBody>
      </p:sp>
      <p:sp>
        <p:nvSpPr>
          <p:cNvPr id="181" name="Google Shape;181;p20"/>
          <p:cNvSpPr txBox="1"/>
          <p:nvPr/>
        </p:nvSpPr>
        <p:spPr>
          <a:xfrm>
            <a:off x="10613325" y="15850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ru" sz="1100" u="sng">
                <a:solidFill>
                  <a:schemeClr val="hlink"/>
                </a:solidFill>
                <a:hlinkClick r:id="rId3"/>
              </a:rPr>
              <a:t>Подробнее…</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1"/>
          <p:cNvSpPr txBox="1"/>
          <p:nvPr>
            <p:ph type="title"/>
          </p:nvPr>
        </p:nvSpPr>
        <p:spPr>
          <a:xfrm>
            <a:off x="1297500" y="6534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ru" sz="3000">
                <a:latin typeface="Arial"/>
                <a:ea typeface="Arial"/>
                <a:cs typeface="Arial"/>
                <a:sym typeface="Arial"/>
              </a:rPr>
              <a:t>Спеціалісти з розгортання</a:t>
            </a:r>
            <a:endParaRPr b="1" sz="3000">
              <a:latin typeface="Arial"/>
              <a:ea typeface="Arial"/>
              <a:cs typeface="Arial"/>
              <a:sym typeface="Arial"/>
            </a:endParaRPr>
          </a:p>
        </p:txBody>
      </p:sp>
      <p:sp>
        <p:nvSpPr>
          <p:cNvPr id="187" name="Google Shape;187;p21"/>
          <p:cNvSpPr txBox="1"/>
          <p:nvPr>
            <p:ph idx="1" type="body"/>
          </p:nvPr>
        </p:nvSpPr>
        <p:spPr>
          <a:xfrm>
            <a:off x="1297500" y="1721300"/>
            <a:ext cx="7038900" cy="2911200"/>
          </a:xfrm>
          <a:prstGeom prst="rect">
            <a:avLst/>
          </a:prstGeom>
        </p:spPr>
        <p:txBody>
          <a:bodyPr anchorCtr="0" anchor="t" bIns="91425" lIns="91425" spcFirstLastPara="1" rIns="91425" wrap="square" tIns="91425">
            <a:normAutofit fontScale="25000"/>
          </a:bodyPr>
          <a:lstStyle/>
          <a:p>
            <a:pPr indent="0" lvl="0" marL="0" rtl="0" algn="l">
              <a:spcBef>
                <a:spcPts val="0"/>
              </a:spcBef>
              <a:spcAft>
                <a:spcPts val="0"/>
              </a:spcAft>
              <a:buNone/>
            </a:pPr>
            <a:r>
              <a:rPr lang="ru" sz="7200">
                <a:latin typeface="Arial"/>
                <a:ea typeface="Arial"/>
                <a:cs typeface="Arial"/>
                <a:sym typeface="Arial"/>
              </a:rPr>
              <a:t>Спеціалісти з розгортання виконали ряд важливих завдань для успішного впровадження продукту:</a:t>
            </a:r>
            <a:endParaRPr sz="7200">
              <a:latin typeface="Arial"/>
              <a:ea typeface="Arial"/>
              <a:cs typeface="Arial"/>
              <a:sym typeface="Arial"/>
            </a:endParaRPr>
          </a:p>
          <a:p>
            <a:pPr indent="-342900" lvl="0" marL="457200" rtl="0" algn="l">
              <a:spcBef>
                <a:spcPts val="1200"/>
              </a:spcBef>
              <a:spcAft>
                <a:spcPts val="0"/>
              </a:spcAft>
              <a:buSzPct val="100000"/>
              <a:buFont typeface="Arial"/>
              <a:buChar char="●"/>
            </a:pPr>
            <a:r>
              <a:rPr lang="ru" sz="7200">
                <a:latin typeface="Arial"/>
                <a:ea typeface="Arial"/>
                <a:cs typeface="Arial"/>
                <a:sym typeface="Arial"/>
              </a:rPr>
              <a:t>Розгортання програмного забезпечення: здійснили процес розгортання програми в GitHub Pages.</a:t>
            </a:r>
            <a:endParaRPr sz="7200">
              <a:latin typeface="Arial"/>
              <a:ea typeface="Arial"/>
              <a:cs typeface="Arial"/>
              <a:sym typeface="Arial"/>
            </a:endParaRPr>
          </a:p>
          <a:p>
            <a:pPr indent="-342900" lvl="0" marL="457200" rtl="0" algn="l">
              <a:spcBef>
                <a:spcPts val="0"/>
              </a:spcBef>
              <a:spcAft>
                <a:spcPts val="0"/>
              </a:spcAft>
              <a:buSzPct val="100000"/>
              <a:buFont typeface="Arial"/>
              <a:buChar char="●"/>
            </a:pPr>
            <a:r>
              <a:rPr lang="ru" sz="7200">
                <a:latin typeface="Arial"/>
                <a:ea typeface="Arial"/>
                <a:cs typeface="Arial"/>
                <a:sym typeface="Arial"/>
              </a:rPr>
              <a:t>Брали участь в оцінюванні ризиків, а також в плані керування ризиками.</a:t>
            </a:r>
            <a:endParaRPr sz="7200">
              <a:latin typeface="Arial"/>
              <a:ea typeface="Arial"/>
              <a:cs typeface="Arial"/>
              <a:sym typeface="Arial"/>
            </a:endParaRPr>
          </a:p>
          <a:p>
            <a:pPr indent="-342900" lvl="0" marL="457200" rtl="0" algn="l">
              <a:spcBef>
                <a:spcPts val="0"/>
              </a:spcBef>
              <a:spcAft>
                <a:spcPts val="0"/>
              </a:spcAft>
              <a:buSzPct val="100000"/>
              <a:buFont typeface="Arial"/>
              <a:buChar char="●"/>
            </a:pPr>
            <a:r>
              <a:rPr lang="ru" sz="7200">
                <a:latin typeface="Arial"/>
                <a:ea typeface="Arial"/>
                <a:cs typeface="Arial"/>
                <a:sym typeface="Arial"/>
              </a:rPr>
              <a:t>Зробили детальну документацію процесу розгортання.</a:t>
            </a:r>
            <a:endParaRPr sz="7200">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